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2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A88B"/>
    <a:srgbClr val="10315E"/>
    <a:srgbClr val="C0C0C0"/>
    <a:srgbClr val="CD7F32"/>
    <a:srgbClr val="7F7F7F"/>
    <a:srgbClr val="0070C0"/>
    <a:srgbClr val="0047AB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>
        <p:scale>
          <a:sx n="80" d="100"/>
          <a:sy n="80" d="100"/>
        </p:scale>
        <p:origin x="3120" y="1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EB12B56-EEAB-471A-A0BE-EDB0DC09BE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87" cy="46664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E37F9B-BF02-45D9-9839-B547BA2407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026" y="1"/>
            <a:ext cx="3037787" cy="46664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2A2E1E70-342B-4BE1-8BD9-22F2E80FB7DE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48CE8-4589-4A96-AE12-325524CC2F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755"/>
            <a:ext cx="3037787" cy="46664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649DE2-0201-4E07-990D-C7AB65CAC3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026" y="8829755"/>
            <a:ext cx="3037787" cy="46664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77537AD3-921D-418A-BD41-BE5E9E2AF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5235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87" cy="46664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26" y="1"/>
            <a:ext cx="3037787" cy="46664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8A94F4E9-93D9-4A3B-AA4E-D3ED942A3FE8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516" y="4474399"/>
            <a:ext cx="5607368" cy="3660150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755"/>
            <a:ext cx="3037787" cy="46664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26" y="8829755"/>
            <a:ext cx="3037787" cy="466645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F5A5A902-5541-4311-98D7-29B73A97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2254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0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9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9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26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8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2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48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7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6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3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66317-2430-1740-AE09-92A389F2B120}" type="datetimeFigureOut">
              <a:rPr lang="en-US" smtClean="0"/>
              <a:t>5/12/2025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6B432-FE95-E646-A882-C833C468E9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8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3">
            <a:extLst>
              <a:ext uri="{FF2B5EF4-FFF2-40B4-BE49-F238E27FC236}">
                <a16:creationId xmlns:a16="http://schemas.microsoft.com/office/drawing/2014/main" id="{ED397E5D-568A-954D-AB4A-9060C5B91039}"/>
              </a:ext>
            </a:extLst>
          </p:cNvPr>
          <p:cNvSpPr txBox="1"/>
          <p:nvPr/>
        </p:nvSpPr>
        <p:spPr>
          <a:xfrm rot="16200000">
            <a:off x="-1899021" y="5605273"/>
            <a:ext cx="4163158" cy="35648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solidFill>
                  <a:schemeClr val="bg1"/>
                </a:solidFill>
                <a:effectLst/>
                <a:latin typeface="Palatino" pitchFamily="2" charset="77"/>
                <a:ea typeface="Palatino" pitchFamily="2" charset="77"/>
              </a:rPr>
              <a:t>Integrity, Intelligence, and Innovation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latin typeface="Palatino" pitchFamily="2" charset="77"/>
              <a:ea typeface="Palatino" pitchFamily="2" charset="77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D32FDBC-28E6-4A8F-55CA-BC4E08C5B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659628"/>
              </p:ext>
            </p:extLst>
          </p:nvPr>
        </p:nvGraphicFramePr>
        <p:xfrm>
          <a:off x="92855" y="202545"/>
          <a:ext cx="6672290" cy="87376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0967">
                  <a:extLst>
                    <a:ext uri="{9D8B030D-6E8A-4147-A177-3AD203B41FA5}">
                      <a16:colId xmlns:a16="http://schemas.microsoft.com/office/drawing/2014/main" val="4009374424"/>
                    </a:ext>
                  </a:extLst>
                </a:gridCol>
                <a:gridCol w="630728">
                  <a:extLst>
                    <a:ext uri="{9D8B030D-6E8A-4147-A177-3AD203B41FA5}">
                      <a16:colId xmlns:a16="http://schemas.microsoft.com/office/drawing/2014/main" val="1357736229"/>
                    </a:ext>
                  </a:extLst>
                </a:gridCol>
                <a:gridCol w="683289">
                  <a:extLst>
                    <a:ext uri="{9D8B030D-6E8A-4147-A177-3AD203B41FA5}">
                      <a16:colId xmlns:a16="http://schemas.microsoft.com/office/drawing/2014/main" val="2679158984"/>
                    </a:ext>
                  </a:extLst>
                </a:gridCol>
                <a:gridCol w="578167">
                  <a:extLst>
                    <a:ext uri="{9D8B030D-6E8A-4147-A177-3AD203B41FA5}">
                      <a16:colId xmlns:a16="http://schemas.microsoft.com/office/drawing/2014/main" val="774424012"/>
                    </a:ext>
                  </a:extLst>
                </a:gridCol>
                <a:gridCol w="735850">
                  <a:extLst>
                    <a:ext uri="{9D8B030D-6E8A-4147-A177-3AD203B41FA5}">
                      <a16:colId xmlns:a16="http://schemas.microsoft.com/office/drawing/2014/main" val="2007030363"/>
                    </a:ext>
                  </a:extLst>
                </a:gridCol>
                <a:gridCol w="683289">
                  <a:extLst>
                    <a:ext uri="{9D8B030D-6E8A-4147-A177-3AD203B41FA5}">
                      <a16:colId xmlns:a16="http://schemas.microsoft.com/office/drawing/2014/main" val="2892790788"/>
                    </a:ext>
                  </a:extLst>
                </a:gridCol>
              </a:tblGrid>
              <a:tr h="7524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baseline="0" dirty="0">
                          <a:solidFill>
                            <a:srgbClr val="19A88B"/>
                          </a:solidFill>
                          <a:effectLst/>
                        </a:rPr>
                        <a:t>AMPLIFY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baseline="0" dirty="0">
                          <a:solidFill>
                            <a:srgbClr val="19A88B"/>
                          </a:solidFill>
                          <a:effectLst/>
                        </a:rPr>
                        <a:t>$11,000</a:t>
                      </a:r>
                      <a:endParaRPr lang="en-US" sz="10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baseline="0" dirty="0">
                          <a:solidFill>
                            <a:srgbClr val="19A88B"/>
                          </a:solidFill>
                          <a:effectLst/>
                        </a:rPr>
                        <a:t>MAGNIFY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baseline="0" dirty="0">
                          <a:solidFill>
                            <a:srgbClr val="19A88B"/>
                          </a:solidFill>
                          <a:effectLst/>
                        </a:rPr>
                        <a:t>$5,500</a:t>
                      </a:r>
                      <a:endParaRPr lang="en-US" sz="10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baseline="0" dirty="0">
                          <a:solidFill>
                            <a:srgbClr val="19A88B"/>
                          </a:solidFill>
                          <a:effectLst/>
                        </a:rPr>
                        <a:t>PROPEL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baseline="0" dirty="0">
                          <a:solidFill>
                            <a:srgbClr val="19A88B"/>
                          </a:solidFill>
                          <a:effectLst/>
                        </a:rPr>
                        <a:t>$2,750</a:t>
                      </a:r>
                      <a:endParaRPr lang="en-US" sz="10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baseline="0" dirty="0">
                          <a:solidFill>
                            <a:srgbClr val="19A88B"/>
                          </a:solidFill>
                          <a:effectLst/>
                        </a:rPr>
                        <a:t>EMPOWER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baseline="0" dirty="0">
                          <a:solidFill>
                            <a:srgbClr val="19A88B"/>
                          </a:solidFill>
                          <a:effectLst/>
                        </a:rPr>
                        <a:t>$1,100</a:t>
                      </a:r>
                      <a:endParaRPr lang="en-US" sz="10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baseline="0" dirty="0">
                          <a:solidFill>
                            <a:srgbClr val="19A88B"/>
                          </a:solidFill>
                          <a:effectLst/>
                        </a:rPr>
                        <a:t>DISCOVER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baseline="0" dirty="0">
                          <a:solidFill>
                            <a:srgbClr val="19A88B"/>
                          </a:solidFill>
                          <a:effectLst/>
                        </a:rPr>
                        <a:t>$497</a:t>
                      </a:r>
                      <a:endParaRPr lang="en-US" sz="10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542996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</a:rPr>
                        <a:t>Your business listing on our website, &amp; featured in the New Member section</a:t>
                      </a:r>
                      <a:endParaRPr lang="en-US" sz="800" b="0" kern="100" baseline="0" dirty="0">
                        <a:solidFill>
                          <a:srgbClr val="10315E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478285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Opportunity for referrals through inquiries received by our team &amp; online through your business listing from our website visitors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966538"/>
                  </a:ext>
                </a:extLst>
              </a:tr>
              <a:tr h="3771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Invitation &amp; preferred pricing to connection events, including our monthly networking opportunities such as, Get Connected, AMPLIFY Your Membership, Chamber on Tap, &amp; our larger signature events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863605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 updates on issues affecting your business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27203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Invitation to connection events – Annual Special Events – Networking Events – Young Professionals &amp; more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954655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 announcement/event in our monthly newsletter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189964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Assistance with issues that affect your ability to do business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1125793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Access to Small Employer 401(k) options at a fraction of market cost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811797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Ability to post your open positions on AMPLIFY Clearwater’s job board, which are also instantly shared to our Facebook page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416714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AMPLIFY Clearwater Proud Partner badge to display on your website or in your signature line (physical window clings available upon request)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277121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Additional advertising &amp; sponsorship opportunities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9070109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Ability to promote your events on our community calendar at amplifyclearwater.com/events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735405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 discounts on products you already buy via ODP Business Solutions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01012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AMPLIFY presence at your Grand Opening/Ribbon Cutting ceremony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 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224577"/>
                  </a:ext>
                </a:extLst>
              </a:tr>
              <a:tr h="2005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Priority placement of your event/announcement in our Community Newsletter</a:t>
                      </a:r>
                      <a:endParaRPr lang="en-US" sz="800" b="0" i="1" kern="100" baseline="0" dirty="0">
                        <a:solidFill>
                          <a:srgbClr val="10315E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45172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Premium business listing and search engine optimized business profile on AmplifyClearwater.com including social links, embedded video, and more</a:t>
                      </a:r>
                      <a:endParaRPr lang="en-US" sz="800" b="0" i="1" kern="100" baseline="0" dirty="0">
                        <a:solidFill>
                          <a:srgbClr val="10315E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742605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Complimentary access to our Board Room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 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786293"/>
                  </a:ext>
                </a:extLst>
              </a:tr>
              <a:tr h="2759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$250 Digital Advertising Credit - to use on paid visibility opportunities such as email blasts, sponsored social media posts, </a:t>
                      </a:r>
                      <a:r>
                        <a:rPr lang="en-US" sz="800" b="0" kern="100" baseline="0" dirty="0" err="1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</a:t>
                      </a:r>
                      <a:endParaRPr lang="en-US" sz="800" b="0" kern="100" baseline="0" dirty="0">
                        <a:solidFill>
                          <a:srgbClr val="10315E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 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 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95206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$250 Digital Advertising Credit*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 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643667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Opportunity to mentor a cohort member during the 10-week incubator program, and opportunity to engage with all cohort members post-graduation</a:t>
                      </a:r>
                      <a:endParaRPr lang="en-US" sz="800" b="0" i="1" kern="100" baseline="0" dirty="0">
                        <a:solidFill>
                          <a:srgbClr val="10315E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 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863807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 offer or resource on our website’s Resource Page for new members (B2B)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467552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Ability to host quarterly seminars or webinars on an industry topic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</a:rPr>
                        <a:t>*</a:t>
                      </a: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117944"/>
                  </a:ext>
                </a:extLst>
              </a:tr>
              <a:tr h="2694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Additional $250 Digital Advertising Credit (Total $500)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3783134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Reserved seat on the President’s Leadership Council which meets biannually Exclusive!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901404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Invitation to annual Legislative Trip to the Capitol: private meetings with legislators and reception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902249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 event/announcement shared on our social media platforms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544926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 your expertise at our NEW IGNITE Entrepreneurship Center: opportunity to present on a business topic you are an expert in (exceptions apply)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223060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Additional $500 Digital Advertising Credit (Total $1,000)*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331122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Visibility and recognition as a top community partner at all signature events and in all digital communications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9779369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 logo on amplifyclearwater.com home page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9846866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Gift a Discover Level Investment to the charity or small business of your choice (restrictions apply)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678611"/>
                  </a:ext>
                </a:extLst>
              </a:tr>
              <a:tr h="2495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Complimentary personal </a:t>
                      </a:r>
                      <a:r>
                        <a:rPr lang="en-US" sz="800" b="0" kern="100" baseline="0" dirty="0" err="1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AchieveHERs</a:t>
                      </a: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annual membership to one person on your team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555663"/>
                  </a:ext>
                </a:extLst>
              </a:tr>
              <a:tr h="18297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Concierge Services for your Talent Recruitment Efforts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754142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00" baseline="0" dirty="0">
                          <a:solidFill>
                            <a:srgbClr val="10315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RGA+ Membership for two representatives of your business ($650 value)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$197.99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$397.99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$397.99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414953"/>
                  </a:ext>
                </a:extLst>
              </a:tr>
              <a:tr h="365760"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00" baseline="0" dirty="0">
                          <a:solidFill>
                            <a:srgbClr val="19A88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Questions or want to join? Please visit www.amplifyclearwater.com or call 727-461-0011</a:t>
                      </a: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00" baseline="0" dirty="0">
                        <a:solidFill>
                          <a:srgbClr val="19A88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451" marR="364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960025"/>
                  </a:ext>
                </a:extLst>
              </a:tr>
            </a:tbl>
          </a:graphicData>
        </a:graphic>
      </p:graphicFrame>
      <p:pic>
        <p:nvPicPr>
          <p:cNvPr id="4" name="Picture 3" descr="A picture containing font, graphics, text, graphic design&#10;&#10;Description automatically generated">
            <a:extLst>
              <a:ext uri="{FF2B5EF4-FFF2-40B4-BE49-F238E27FC236}">
                <a16:creationId xmlns:a16="http://schemas.microsoft.com/office/drawing/2014/main" id="{9CD9703F-9879-F925-9E60-771253652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00" y="367418"/>
            <a:ext cx="1656133" cy="4528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64AC69-C3C0-F329-31D2-7D2D449089BB}"/>
              </a:ext>
            </a:extLst>
          </p:cNvPr>
          <p:cNvSpPr txBox="1"/>
          <p:nvPr/>
        </p:nvSpPr>
        <p:spPr>
          <a:xfrm>
            <a:off x="1639888" y="505913"/>
            <a:ext cx="19930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19A88B"/>
                </a:solidFill>
              </a:rPr>
              <a:t>BENEFITS OVERVIEW</a:t>
            </a:r>
          </a:p>
        </p:txBody>
      </p:sp>
    </p:spTree>
    <p:extLst>
      <p:ext uri="{BB962C8B-B14F-4D97-AF65-F5344CB8AC3E}">
        <p14:creationId xmlns:p14="http://schemas.microsoft.com/office/powerpoint/2010/main" val="2093876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12733</TotalTime>
  <Words>656</Words>
  <Application>Microsoft Office PowerPoint</Application>
  <PresentationFormat>Letter Paper (8.5x11 in)</PresentationFormat>
  <Paragraphs>177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Jennifer Torello</cp:lastModifiedBy>
  <cp:revision>71</cp:revision>
  <cp:lastPrinted>2023-06-01T19:33:36Z</cp:lastPrinted>
  <dcterms:created xsi:type="dcterms:W3CDTF">2021-12-06T11:57:49Z</dcterms:created>
  <dcterms:modified xsi:type="dcterms:W3CDTF">2025-05-12T17:57:57Z</dcterms:modified>
</cp:coreProperties>
</file>